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1160" y="-1164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79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11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708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38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640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77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129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263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29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006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46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74D77-C2FF-4AD9-9ACD-3637E778487A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076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id="{9779A592-BEA1-4EAC-A0FF-DBFCE6A58D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7" t="3853" r="66065" b="59896"/>
          <a:stretch/>
        </p:blipFill>
        <p:spPr>
          <a:xfrm>
            <a:off x="351429" y="1614279"/>
            <a:ext cx="5931915" cy="644356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035923-F384-44E3-A795-843C3A6753C3}"/>
              </a:ext>
            </a:extLst>
          </p:cNvPr>
          <p:cNvSpPr/>
          <p:nvPr/>
        </p:nvSpPr>
        <p:spPr>
          <a:xfrm>
            <a:off x="-88900" y="1"/>
            <a:ext cx="7035800" cy="153461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5" b="1" dirty="0"/>
          </a:p>
          <a:p>
            <a:pPr algn="ctr"/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Questionnaire for people living </a:t>
            </a:r>
          </a:p>
          <a:p>
            <a:pPr algn="ctr"/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ALS and their </a:t>
            </a:r>
            <a:r>
              <a:rPr lang="en-US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carers</a:t>
            </a: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 your experience!</a:t>
            </a:r>
          </a:p>
          <a:p>
            <a:pPr algn="ctr"/>
            <a:endParaRPr lang="fr-FR" sz="1463" dirty="0"/>
          </a:p>
        </p:txBody>
      </p:sp>
      <p:pic>
        <p:nvPicPr>
          <p:cNvPr id="1028" name="Picture 4" descr="JARDIN Joint Action">
            <a:extLst>
              <a:ext uri="{FF2B5EF4-FFF2-40B4-BE49-F238E27FC236}">
                <a16:creationId xmlns:a16="http://schemas.microsoft.com/office/drawing/2014/main" id="{40B654BA-CFE4-4A08-99CA-DCCA8308B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049" y="8716995"/>
            <a:ext cx="1601651" cy="74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D85A010-CAAB-48AA-8DF0-8C3A9258CE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33"/>
          <a:stretch/>
        </p:blipFill>
        <p:spPr>
          <a:xfrm>
            <a:off x="829163" y="8540034"/>
            <a:ext cx="1505500" cy="1070740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0C085AB8-8AF9-4DC6-BFBC-E2DCFC830389}"/>
              </a:ext>
            </a:extLst>
          </p:cNvPr>
          <p:cNvSpPr txBox="1"/>
          <p:nvPr/>
        </p:nvSpPr>
        <p:spPr>
          <a:xfrm>
            <a:off x="351429" y="1519282"/>
            <a:ext cx="6378488" cy="3340658"/>
          </a:xfrm>
          <a:prstGeom prst="rect">
            <a:avLst/>
          </a:prstGeom>
          <a:noFill/>
        </p:spPr>
        <p:txBody>
          <a:bodyPr wrap="square" numCol="1" anchor="ctr" anchorCtr="0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00"/>
              </a:spcAft>
            </a:pPr>
            <a:r>
              <a:rPr lang="en-US" b="1" dirty="0">
                <a:solidFill>
                  <a:schemeClr val="accent2"/>
                </a:solidFill>
              </a:rPr>
              <a:t>Why participate?</a:t>
            </a:r>
            <a:br>
              <a:rPr lang="en-US" sz="1600" dirty="0"/>
            </a:br>
            <a:r>
              <a:rPr lang="en-US" sz="1650" dirty="0"/>
              <a:t>Your contribution will help us…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50" b="1" dirty="0"/>
              <a:t>Identify gaps</a:t>
            </a:r>
            <a:r>
              <a:rPr lang="en-US" sz="1650" dirty="0"/>
              <a:t> in care and support</a:t>
            </a:r>
          </a:p>
          <a:p>
            <a:pPr marL="285750" indent="-2857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650" dirty="0"/>
              <a:t>Capture the </a:t>
            </a:r>
            <a:r>
              <a:rPr lang="en-US" sz="1650" b="1" dirty="0"/>
              <a:t>lived experiences and needs </a:t>
            </a:r>
            <a:r>
              <a:rPr lang="en-US" sz="1650" dirty="0"/>
              <a:t>of patients and </a:t>
            </a:r>
            <a:r>
              <a:rPr lang="en-US" sz="1650" dirty="0" err="1"/>
              <a:t>carers</a:t>
            </a:r>
            <a:endParaRPr lang="en-US" sz="1650" dirty="0"/>
          </a:p>
          <a:p>
            <a:pPr marL="285750" indent="-285750">
              <a:spcBef>
                <a:spcPts val="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50" dirty="0"/>
              <a:t>Improve and </a:t>
            </a:r>
            <a:r>
              <a:rPr lang="en-US" sz="1650" dirty="0" err="1"/>
              <a:t>harmonise</a:t>
            </a:r>
            <a:r>
              <a:rPr lang="en-US" sz="1650" dirty="0"/>
              <a:t> ALS care across Europe</a:t>
            </a:r>
            <a:endParaRPr lang="en-US" sz="1600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Who can take part?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People living with ALS </a:t>
            </a:r>
            <a:endParaRPr kumimoji="0" lang="en-US" sz="165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50000"/>
              <a:buFontTx/>
              <a:buNone/>
              <a:tabLst/>
              <a:defRPr/>
            </a:pPr>
            <a:r>
              <a:rPr kumimoji="0" lang="en-US" sz="16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You can respond on behalf of a patient or a patient community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Family members or </a:t>
            </a:r>
            <a:r>
              <a:rPr kumimoji="0" lang="en-US" sz="16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carers</a:t>
            </a: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supporting a person living with ALS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sz="1650" dirty="0">
                <a:solidFill>
                  <a:prstClr val="black"/>
                </a:solidFill>
                <a:latin typeface="Calibri" panose="020F0502020204030204"/>
              </a:rPr>
              <a:t>In all European countries (EU or non-EU)</a:t>
            </a:r>
            <a:endParaRPr kumimoji="0" lang="en-US" sz="16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016701C-B127-4CA4-9BDF-4C21E5169E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8952" y="5394699"/>
            <a:ext cx="1733070" cy="1733070"/>
          </a:xfrm>
          <a:prstGeom prst="rect">
            <a:avLst/>
          </a:prstGeom>
        </p:spPr>
      </p:pic>
      <p:pic>
        <p:nvPicPr>
          <p:cNvPr id="1030" name="Picture 6" descr="Inforegio - Download centre for visual elements">
            <a:extLst>
              <a:ext uri="{FF2B5EF4-FFF2-40B4-BE49-F238E27FC236}">
                <a16:creationId xmlns:a16="http://schemas.microsoft.com/office/drawing/2014/main" id="{DD0B340A-3034-47F3-A6E9-22B1F4B64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248" y="8926106"/>
            <a:ext cx="1590250" cy="333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F7304380-4C64-4820-8465-002324CEF946}"/>
              </a:ext>
            </a:extLst>
          </p:cNvPr>
          <p:cNvCxnSpPr>
            <a:cxnSpLocks/>
          </p:cNvCxnSpPr>
          <p:nvPr/>
        </p:nvCxnSpPr>
        <p:spPr>
          <a:xfrm>
            <a:off x="149369" y="7933050"/>
            <a:ext cx="6292299" cy="4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341AF0A0-77A3-41DA-BAA7-55897F4A7814}"/>
              </a:ext>
            </a:extLst>
          </p:cNvPr>
          <p:cNvSpPr txBox="1"/>
          <p:nvPr/>
        </p:nvSpPr>
        <p:spPr>
          <a:xfrm>
            <a:off x="352143" y="7984140"/>
            <a:ext cx="6154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This initiative is led by the European Reference Network for Rare Neuromuscular Diseases (ERN EURO-NMD), within the framework of the JARDIN Joint Action (Task 6.2)</a:t>
            </a:r>
            <a:endParaRPr lang="fr-FR" sz="1200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29A48D7-F84D-4F3F-BFFE-4E11AC6B61D8}"/>
              </a:ext>
            </a:extLst>
          </p:cNvPr>
          <p:cNvSpPr txBox="1"/>
          <p:nvPr/>
        </p:nvSpPr>
        <p:spPr>
          <a:xfrm>
            <a:off x="3175249" y="5661670"/>
            <a:ext cx="3331322" cy="117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25" b="1" dirty="0">
                <a:solidFill>
                  <a:srgbClr val="4472C4"/>
                </a:solidFill>
              </a:rPr>
              <a:t>Anonymous</a:t>
            </a:r>
            <a:r>
              <a:rPr lang="en-US" sz="1625" b="1" dirty="0"/>
              <a:t> and </a:t>
            </a:r>
            <a:r>
              <a:rPr lang="en-US" sz="1625" b="1" dirty="0">
                <a:solidFill>
                  <a:srgbClr val="4472C4"/>
                </a:solidFill>
              </a:rPr>
              <a:t>voluntary</a:t>
            </a:r>
          </a:p>
          <a:p>
            <a:pPr>
              <a:lnSpc>
                <a:spcPct val="150000"/>
              </a:lnSpc>
            </a:pPr>
            <a:r>
              <a:rPr lang="en-US" sz="1625" b="1" dirty="0"/>
              <a:t>Available in 32 languages</a:t>
            </a:r>
          </a:p>
          <a:p>
            <a:pPr>
              <a:lnSpc>
                <a:spcPct val="150000"/>
              </a:lnSpc>
            </a:pPr>
            <a:r>
              <a:rPr lang="en-US" sz="1625" b="1"/>
              <a:t>Deadline: </a:t>
            </a:r>
            <a:r>
              <a:rPr lang="en-US" sz="1625" b="1" dirty="0">
                <a:solidFill>
                  <a:srgbClr val="C00000"/>
                </a:solidFill>
              </a:rPr>
              <a:t>25 May 2026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3E837EC-AD89-4EFB-BEFC-A0ACD6915F8A}"/>
              </a:ext>
            </a:extLst>
          </p:cNvPr>
          <p:cNvSpPr txBox="1"/>
          <p:nvPr/>
        </p:nvSpPr>
        <p:spPr>
          <a:xfrm>
            <a:off x="421379" y="7177096"/>
            <a:ext cx="57482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/>
              <a:t>Your voice matters</a:t>
            </a:r>
          </a:p>
          <a:p>
            <a:pPr algn="ctr"/>
            <a:r>
              <a:rPr lang="en-US" sz="1800" dirty="0"/>
              <a:t>Feel free to share </a:t>
            </a:r>
            <a:r>
              <a:rPr lang="en-US" dirty="0"/>
              <a:t>this with others who may be concerned!</a:t>
            </a:r>
            <a:endParaRPr lang="en-US" sz="18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36F7A32-00AC-41CC-BA6F-F279231C7873}"/>
              </a:ext>
            </a:extLst>
          </p:cNvPr>
          <p:cNvSpPr txBox="1"/>
          <p:nvPr/>
        </p:nvSpPr>
        <p:spPr>
          <a:xfrm>
            <a:off x="0" y="9657469"/>
            <a:ext cx="635049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dirty="0"/>
              <a:t>https://ern-euro-nmd.eu/breaking-news/questionnaire-for-people-living-with-als-and-their-carers-share-your-experience/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34D9F6F-E04E-4A71-AE20-61DE1174FD96}"/>
              </a:ext>
            </a:extLst>
          </p:cNvPr>
          <p:cNvSpPr txBox="1"/>
          <p:nvPr/>
        </p:nvSpPr>
        <p:spPr>
          <a:xfrm>
            <a:off x="1055465" y="4946524"/>
            <a:ext cx="62922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2"/>
                </a:solidFill>
              </a:rPr>
              <a:t>Scan this QR code to access the questionnaire!</a:t>
            </a:r>
            <a:endParaRPr lang="fr-FR" sz="1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8230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2824</TotalTime>
  <Words>163</Words>
  <Application>Microsoft Office PowerPoint</Application>
  <PresentationFormat>Format A4 (210 x 297 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Elisabeth AVIDI MUELLE</dc:creator>
  <cp:lastModifiedBy>Houda ALI</cp:lastModifiedBy>
  <cp:revision>25</cp:revision>
  <cp:lastPrinted>2026-04-03T12:10:45Z</cp:lastPrinted>
  <dcterms:created xsi:type="dcterms:W3CDTF">2026-04-01T12:11:24Z</dcterms:created>
  <dcterms:modified xsi:type="dcterms:W3CDTF">2026-04-24T06:27:24Z</dcterms:modified>
</cp:coreProperties>
</file>