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6858000" cy="9906000" type="A4"/>
  <p:notesSz cx="10234613" cy="71040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3072" y="108"/>
      </p:cViewPr>
      <p:guideLst>
        <p:guide orient="horz" pos="3120"/>
        <p:guide pos="216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0793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115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10708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1385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4640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53779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1129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22637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9299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0068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74D77-C2FF-4AD9-9ACD-3637E778487A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84664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74D77-C2FF-4AD9-9ACD-3637E778487A}" type="datetimeFigureOut">
              <a:rPr lang="fr-FR" smtClean="0"/>
              <a:t>03/04/2026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092983-F859-4F3A-AC72-ECBD434A9C1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32076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 17">
            <a:extLst>
              <a:ext uri="{FF2B5EF4-FFF2-40B4-BE49-F238E27FC236}">
                <a16:creationId xmlns:a16="http://schemas.microsoft.com/office/drawing/2014/main" id="{9779A592-BEA1-4EAC-A0FF-DBFCE6A58D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7" t="3853" r="66065" b="59896"/>
          <a:stretch/>
        </p:blipFill>
        <p:spPr>
          <a:xfrm>
            <a:off x="351429" y="1614279"/>
            <a:ext cx="5931915" cy="644356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54035923-F384-44E3-A795-843C3A6753C3}"/>
              </a:ext>
            </a:extLst>
          </p:cNvPr>
          <p:cNvSpPr/>
          <p:nvPr/>
        </p:nvSpPr>
        <p:spPr>
          <a:xfrm>
            <a:off x="-88900" y="1"/>
            <a:ext cx="7035800" cy="1534618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625" b="1" dirty="0"/>
          </a:p>
          <a:p>
            <a:pPr algn="ctr"/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Questionnaire for people living </a:t>
            </a:r>
          </a:p>
          <a:p>
            <a:pPr algn="ctr"/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with ALS and their </a:t>
            </a:r>
            <a:r>
              <a:rPr lang="en-US" sz="26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carers</a:t>
            </a:r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pPr algn="ctr"/>
            <a:r>
              <a:rPr lang="en-US" sz="2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Share your experience!</a:t>
            </a:r>
          </a:p>
          <a:p>
            <a:pPr algn="ctr"/>
            <a:endParaRPr lang="fr-FR" sz="1463" dirty="0"/>
          </a:p>
        </p:txBody>
      </p:sp>
      <p:pic>
        <p:nvPicPr>
          <p:cNvPr id="1028" name="Picture 4" descr="JARDIN Joint Action">
            <a:extLst>
              <a:ext uri="{FF2B5EF4-FFF2-40B4-BE49-F238E27FC236}">
                <a16:creationId xmlns:a16="http://schemas.microsoft.com/office/drawing/2014/main" id="{40B654BA-CFE4-4A08-99CA-DCCA8308BA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2049" y="8716995"/>
            <a:ext cx="1601651" cy="742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3D85A010-CAAB-48AA-8DF0-8C3A9258CE4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33"/>
          <a:stretch/>
        </p:blipFill>
        <p:spPr>
          <a:xfrm>
            <a:off x="829163" y="8540034"/>
            <a:ext cx="1505500" cy="1070740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0C085AB8-8AF9-4DC6-BFBC-E2DCFC830389}"/>
              </a:ext>
            </a:extLst>
          </p:cNvPr>
          <p:cNvSpPr txBox="1"/>
          <p:nvPr/>
        </p:nvSpPr>
        <p:spPr>
          <a:xfrm>
            <a:off x="351429" y="1519282"/>
            <a:ext cx="6378488" cy="3340658"/>
          </a:xfrm>
          <a:prstGeom prst="rect">
            <a:avLst/>
          </a:prstGeom>
          <a:noFill/>
        </p:spPr>
        <p:txBody>
          <a:bodyPr wrap="square" numCol="1" anchor="ctr" anchorCtr="0">
            <a:spAutoFit/>
          </a:bodyPr>
          <a:lstStyle/>
          <a:p>
            <a:pPr>
              <a:lnSpc>
                <a:spcPct val="150000"/>
              </a:lnSpc>
              <a:spcBef>
                <a:spcPts val="1200"/>
              </a:spcBef>
              <a:spcAft>
                <a:spcPts val="100"/>
              </a:spcAft>
            </a:pPr>
            <a:r>
              <a:rPr lang="en-US" b="1" dirty="0">
                <a:solidFill>
                  <a:schemeClr val="accent2"/>
                </a:solidFill>
              </a:rPr>
              <a:t>Why participate?</a:t>
            </a:r>
            <a:br>
              <a:rPr lang="en-US" sz="1600" dirty="0"/>
            </a:br>
            <a:r>
              <a:rPr lang="en-US" sz="1650" dirty="0"/>
              <a:t>Your contribution will help us…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50" b="1" dirty="0"/>
              <a:t>Identify gaps</a:t>
            </a:r>
            <a:r>
              <a:rPr lang="en-US" sz="1650" dirty="0"/>
              <a:t> in care and support</a:t>
            </a:r>
          </a:p>
          <a:p>
            <a:pPr marL="285750" indent="-285750">
              <a:spcBef>
                <a:spcPts val="200"/>
              </a:spcBef>
              <a:buFont typeface="Arial" panose="020B0604020202020204" pitchFamily="34" charset="0"/>
              <a:buChar char="•"/>
            </a:pPr>
            <a:r>
              <a:rPr lang="en-US" sz="1650" dirty="0"/>
              <a:t>Capture the </a:t>
            </a:r>
            <a:r>
              <a:rPr lang="en-US" sz="1650" b="1" dirty="0"/>
              <a:t>lived experiences and needs </a:t>
            </a:r>
            <a:r>
              <a:rPr lang="en-US" sz="1650" dirty="0"/>
              <a:t>of patients and </a:t>
            </a:r>
            <a:r>
              <a:rPr lang="en-US" sz="1650" dirty="0" err="1"/>
              <a:t>carers</a:t>
            </a:r>
            <a:endParaRPr lang="en-US" sz="1650" dirty="0"/>
          </a:p>
          <a:p>
            <a:pPr marL="285750" indent="-285750">
              <a:spcBef>
                <a:spcPts val="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1650" dirty="0"/>
              <a:t>Improve and </a:t>
            </a:r>
            <a:r>
              <a:rPr lang="en-US" sz="1650" dirty="0" err="1"/>
              <a:t>harmonise</a:t>
            </a:r>
            <a:r>
              <a:rPr lang="en-US" sz="1650" dirty="0"/>
              <a:t> ALS care across Europe</a:t>
            </a:r>
            <a:endParaRPr lang="en-US" sz="1600" dirty="0"/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b="1" i="0" u="none" strike="noStrike" kern="1200" cap="none" spc="0" normalizeH="0" baseline="0" noProof="0" dirty="0">
                <a:ln>
                  <a:noFill/>
                </a:ln>
                <a:solidFill>
                  <a:srgbClr val="ED7D31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Who can take part?</a:t>
            </a:r>
            <a:endParaRPr kumimoji="0" lang="en-US" b="0" i="0" u="none" strike="noStrike" kern="1200" cap="none" spc="0" normalizeH="0" baseline="0" noProof="0" dirty="0">
              <a:ln>
                <a:noFill/>
              </a:ln>
              <a:solidFill>
                <a:srgbClr val="ED7D3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People living with ALS </a:t>
            </a:r>
            <a:endParaRPr kumimoji="0" lang="en-US" sz="165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Pct val="150000"/>
              <a:buFontTx/>
              <a:buNone/>
              <a:tabLst/>
              <a:defRPr/>
            </a:pPr>
            <a:r>
              <a:rPr kumimoji="0" lang="en-US" sz="165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     You can respond on behalf of a patient or a patient community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6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Family members or </a:t>
            </a:r>
            <a:r>
              <a:rPr kumimoji="0" lang="en-US" sz="165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carers</a:t>
            </a:r>
            <a:r>
              <a:rPr kumimoji="0" lang="en-US" sz="16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165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supporting a person living with ALS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00"/>
              </a:spcAft>
              <a:buClrTx/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lang="en-US" sz="1650" dirty="0">
                <a:solidFill>
                  <a:prstClr val="black"/>
                </a:solidFill>
                <a:latin typeface="Calibri" panose="020F0502020204030204"/>
              </a:rPr>
              <a:t>In all European countries (EU or non-EU)</a:t>
            </a:r>
            <a:endParaRPr kumimoji="0" lang="en-US" sz="165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C016701C-B127-4CA4-9BDF-4C21E5169EA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8952" y="5394699"/>
            <a:ext cx="1733070" cy="1733070"/>
          </a:xfrm>
          <a:prstGeom prst="rect">
            <a:avLst/>
          </a:prstGeom>
        </p:spPr>
      </p:pic>
      <p:pic>
        <p:nvPicPr>
          <p:cNvPr id="1030" name="Picture 6" descr="Inforegio - Download centre for visual elements">
            <a:extLst>
              <a:ext uri="{FF2B5EF4-FFF2-40B4-BE49-F238E27FC236}">
                <a16:creationId xmlns:a16="http://schemas.microsoft.com/office/drawing/2014/main" id="{DD0B340A-3034-47F3-A6E9-22B1F4B64B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0248" y="8926106"/>
            <a:ext cx="1590250" cy="3338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F7304380-4C64-4820-8465-002324CEF946}"/>
              </a:ext>
            </a:extLst>
          </p:cNvPr>
          <p:cNvCxnSpPr>
            <a:cxnSpLocks/>
          </p:cNvCxnSpPr>
          <p:nvPr/>
        </p:nvCxnSpPr>
        <p:spPr>
          <a:xfrm>
            <a:off x="149369" y="7933050"/>
            <a:ext cx="6292299" cy="43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>
            <a:extLst>
              <a:ext uri="{FF2B5EF4-FFF2-40B4-BE49-F238E27FC236}">
                <a16:creationId xmlns:a16="http://schemas.microsoft.com/office/drawing/2014/main" id="{341AF0A0-77A3-41DA-BAA7-55897F4A7814}"/>
              </a:ext>
            </a:extLst>
          </p:cNvPr>
          <p:cNvSpPr txBox="1"/>
          <p:nvPr/>
        </p:nvSpPr>
        <p:spPr>
          <a:xfrm>
            <a:off x="352143" y="7984140"/>
            <a:ext cx="6154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This initiative is led by the European Reference Network for Rare Neuromuscular Diseases (ERN EURO-NMD), within the framework of the JARDIN Joint Action (Task 6.2)</a:t>
            </a:r>
            <a:endParaRPr lang="fr-FR" sz="1200" b="1" dirty="0"/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829A48D7-F84D-4F3F-BFFE-4E11AC6B61D8}"/>
              </a:ext>
            </a:extLst>
          </p:cNvPr>
          <p:cNvSpPr txBox="1"/>
          <p:nvPr/>
        </p:nvSpPr>
        <p:spPr>
          <a:xfrm>
            <a:off x="3175249" y="5661670"/>
            <a:ext cx="3331322" cy="11789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25" b="1" dirty="0">
                <a:solidFill>
                  <a:srgbClr val="4472C4"/>
                </a:solidFill>
              </a:rPr>
              <a:t>Anonymous</a:t>
            </a:r>
            <a:r>
              <a:rPr lang="en-US" sz="1625" b="1" dirty="0"/>
              <a:t> and </a:t>
            </a:r>
            <a:r>
              <a:rPr lang="en-US" sz="1625" b="1" dirty="0">
                <a:solidFill>
                  <a:srgbClr val="4472C4"/>
                </a:solidFill>
              </a:rPr>
              <a:t>voluntary</a:t>
            </a:r>
          </a:p>
          <a:p>
            <a:pPr>
              <a:lnSpc>
                <a:spcPct val="150000"/>
              </a:lnSpc>
            </a:pPr>
            <a:r>
              <a:rPr lang="en-US" sz="1625" b="1" dirty="0"/>
              <a:t>Available in 32 languages</a:t>
            </a:r>
          </a:p>
          <a:p>
            <a:pPr>
              <a:lnSpc>
                <a:spcPct val="150000"/>
              </a:lnSpc>
            </a:pPr>
            <a:r>
              <a:rPr lang="en-US" sz="1625" b="1" dirty="0"/>
              <a:t>Deadline: </a:t>
            </a:r>
            <a:r>
              <a:rPr lang="en-US" sz="1625" b="1" dirty="0">
                <a:solidFill>
                  <a:srgbClr val="C00000"/>
                </a:solidFill>
              </a:rPr>
              <a:t>30 April 2026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73E837EC-AD89-4EFB-BEFC-A0ACD6915F8A}"/>
              </a:ext>
            </a:extLst>
          </p:cNvPr>
          <p:cNvSpPr txBox="1"/>
          <p:nvPr/>
        </p:nvSpPr>
        <p:spPr>
          <a:xfrm>
            <a:off x="421379" y="7177096"/>
            <a:ext cx="57482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/>
              <a:t>Your voice matters</a:t>
            </a:r>
          </a:p>
          <a:p>
            <a:pPr algn="ctr"/>
            <a:r>
              <a:rPr lang="en-US" sz="1800" dirty="0"/>
              <a:t>Feel free to share </a:t>
            </a:r>
            <a:r>
              <a:rPr lang="en-US" dirty="0"/>
              <a:t>this with others who may be concerned!</a:t>
            </a:r>
            <a:endParaRPr lang="en-US" sz="1800" dirty="0"/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936F7A32-00AC-41CC-BA6F-F279231C7873}"/>
              </a:ext>
            </a:extLst>
          </p:cNvPr>
          <p:cNvSpPr txBox="1"/>
          <p:nvPr/>
        </p:nvSpPr>
        <p:spPr>
          <a:xfrm>
            <a:off x="0" y="9657469"/>
            <a:ext cx="6350498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900" dirty="0"/>
              <a:t>https://ern-euro-nmd.eu/breaking-news/questionnaire-for-people-living-with-als-and-their-carers-share-your-experience/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034D9F6F-E04E-4A71-AE20-61DE1174FD96}"/>
              </a:ext>
            </a:extLst>
          </p:cNvPr>
          <p:cNvSpPr txBox="1"/>
          <p:nvPr/>
        </p:nvSpPr>
        <p:spPr>
          <a:xfrm>
            <a:off x="1055465" y="4946524"/>
            <a:ext cx="629229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accent2"/>
                </a:solidFill>
              </a:rPr>
              <a:t>Scan this QR code to access the questionnaire!</a:t>
            </a:r>
            <a:endParaRPr lang="fr-FR" sz="18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982307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2823</TotalTime>
  <Words>163</Words>
  <Application>Microsoft Office PowerPoint</Application>
  <PresentationFormat>Format A4 (210 x 297 mm)</PresentationFormat>
  <Paragraphs>21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Elisabeth AVIDI MUELLE</dc:creator>
  <cp:lastModifiedBy>Houda ALI</cp:lastModifiedBy>
  <cp:revision>23</cp:revision>
  <cp:lastPrinted>2026-04-03T12:10:45Z</cp:lastPrinted>
  <dcterms:created xsi:type="dcterms:W3CDTF">2026-04-01T12:11:24Z</dcterms:created>
  <dcterms:modified xsi:type="dcterms:W3CDTF">2026-04-03T12:45:04Z</dcterms:modified>
</cp:coreProperties>
</file>